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804" r:id="rId3"/>
    <p:sldMasterId id="2147483816" r:id="rId4"/>
    <p:sldMasterId id="2147483828" r:id="rId5"/>
    <p:sldMasterId id="2147483852" r:id="rId6"/>
    <p:sldMasterId id="2147483864" r:id="rId7"/>
    <p:sldMasterId id="2147483876" r:id="rId8"/>
    <p:sldMasterId id="2147483888" r:id="rId9"/>
  </p:sldMasterIdLst>
  <p:notesMasterIdLst>
    <p:notesMasterId r:id="rId39"/>
  </p:notesMasterIdLst>
  <p:sldIdLst>
    <p:sldId id="259" r:id="rId10"/>
    <p:sldId id="327" r:id="rId11"/>
    <p:sldId id="326" r:id="rId12"/>
    <p:sldId id="331" r:id="rId13"/>
    <p:sldId id="328" r:id="rId14"/>
    <p:sldId id="332" r:id="rId15"/>
    <p:sldId id="267" r:id="rId16"/>
    <p:sldId id="333" r:id="rId17"/>
    <p:sldId id="313" r:id="rId18"/>
    <p:sldId id="314" r:id="rId19"/>
    <p:sldId id="334" r:id="rId20"/>
    <p:sldId id="335" r:id="rId21"/>
    <p:sldId id="316" r:id="rId22"/>
    <p:sldId id="329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906000" cy="6858000" type="A4"/>
  <p:notesSz cx="6742113" cy="9872663"/>
  <p:defaultTextStyle>
    <a:defPPr>
      <a:defRPr lang="en-US"/>
    </a:defPPr>
    <a:lvl1pPr marL="0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08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16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24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631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539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447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355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263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9BBB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0" autoAdjust="0"/>
  </p:normalViewPr>
  <p:slideViewPr>
    <p:cSldViewPr snapToGrid="0">
      <p:cViewPr>
        <p:scale>
          <a:sx n="93" d="100"/>
          <a:sy n="93" d="100"/>
        </p:scale>
        <p:origin x="-504" y="4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3" cy="493633"/>
          </a:xfrm>
          <a:prstGeom prst="rect">
            <a:avLst/>
          </a:prstGeom>
        </p:spPr>
        <p:txBody>
          <a:bodyPr vert="horz" lIns="94930" tIns="47465" rIns="94930" bIns="47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3" cy="493633"/>
          </a:xfrm>
          <a:prstGeom prst="rect">
            <a:avLst/>
          </a:prstGeom>
        </p:spPr>
        <p:txBody>
          <a:bodyPr vert="horz" lIns="94930" tIns="47465" rIns="94930" bIns="47465" rtlCol="0"/>
          <a:lstStyle>
            <a:lvl1pPr algn="r">
              <a:defRPr sz="1200"/>
            </a:lvl1pPr>
          </a:lstStyle>
          <a:p>
            <a:fld id="{55056809-2B56-4B28-A269-2F84B7C27203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39775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0" tIns="47465" rIns="94930" bIns="47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4930" tIns="47465" rIns="94930" bIns="4746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3" cy="493633"/>
          </a:xfrm>
          <a:prstGeom prst="rect">
            <a:avLst/>
          </a:prstGeom>
        </p:spPr>
        <p:txBody>
          <a:bodyPr vert="horz" lIns="94930" tIns="47465" rIns="94930" bIns="47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3" cy="493633"/>
          </a:xfrm>
          <a:prstGeom prst="rect">
            <a:avLst/>
          </a:prstGeom>
        </p:spPr>
        <p:txBody>
          <a:bodyPr vert="horz" lIns="94930" tIns="47465" rIns="94930" bIns="47465" rtlCol="0" anchor="b"/>
          <a:lstStyle>
            <a:lvl1pPr algn="r">
              <a:defRPr sz="1200"/>
            </a:lvl1pPr>
          </a:lstStyle>
          <a:p>
            <a:fld id="{3245FC24-C236-42D5-BA71-EC8A0CA31A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149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DFDCD-8071-46FA-A308-20414631944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92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A1D5-C2EF-4A73-BBDA-AA771084D3A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758A7-5391-4BCC-B7B3-FDDDE0513BE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805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805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D57E-A871-40A4-A926-A5D1291764DE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9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DC1C1A-92DF-4EBD-914D-1A92A5E2B6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4708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D852DD-19CA-4A7B-8D81-1EC3C720CB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288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7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E33E90-222B-4644-881D-34486DE94D0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632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784855-7886-4B35-8AE5-B22151C6F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79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5C52A8-6CEC-41CE-9FE2-38B676A214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1657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55705-211C-46E3-8D54-9246E72610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747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19E83C-F46E-4D30-A0B0-3ACCBBA2AC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8236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22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895743-D504-46C6-8510-4B05B781E6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093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2190E-2759-4E72-9C6D-D5EF71F09BF5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705B8F-4053-4271-A484-933F263C8F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266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E29078-D784-4C3B-B6C0-B79D8413B0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627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808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808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094597-0D11-4FBB-8CA8-BD06C553BC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596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7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3B1747-BD3C-4CD0-9659-E28E78734D7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2383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90A16-1F49-4F95-AB0B-4297CA11FA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224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4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FF556A-1D4F-4329-9722-1AD48D14868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117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E41A6E-0A55-4F6E-8F89-D20264B83F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16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93F7E4-BDC8-47F1-88BD-A6F75E5329C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71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594826-6EB7-4B2A-9A82-69AF6D7E78D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942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60EFF2-417E-4AF2-BC39-64BB27124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974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67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7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6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5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4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3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2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D851-6C89-438C-B0EC-A4F69F46ADD7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9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C49731-E8EC-415C-AC6A-7974C598AD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5363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714542-16DA-4B76-91B7-8F876D24256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396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77725B-44AD-49DE-B009-71CACF6021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8568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786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786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324E39-FC0C-4FE1-894D-D2FC7E6D08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5398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5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EEF079-F5C2-480E-9D0C-FE1E39A94F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5606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E0F662-7BBD-41BC-BA03-7C2D6EC838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31842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2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0D4BE-0A1C-48C5-A9EA-8CFD11F804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2424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16D61-94E2-45DA-B266-A90B54BECF8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2314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42C72D-4904-4E1F-8659-8C83B7D482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3421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5EF546-1CB9-487E-AAA7-35DD4F43DC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52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4756-7D47-4C1C-AD93-125723C7577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7A7E32-CC9A-4D5D-B28C-2A4D7F5F511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6364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7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905A02-BC11-4D70-AB39-E6140F7772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803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E5BFBE-A35B-4418-AFE9-3D0B6C9A95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362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CAB10C-311F-473B-9848-64C8563111C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3915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762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762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4EBF62-E069-439F-BA64-94E206C2DD7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6839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92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1CAF-E0D2-49A8-84C9-9F805B1A54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6667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6178-B85E-4991-B2EB-17CEE7A5186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0692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67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7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6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5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4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3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2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6E67-5C1C-4382-8DA0-8D42B512D8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7238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34BA-BE2C-4C48-8433-78CF91189EE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48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A58B-7E4A-4401-984E-C2EF85A195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446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F5B6-D27D-4E8B-A4AA-A082FB9C55A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530D-0A60-4BE6-9DB8-570C0679C7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710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6D920-A239-4943-9F8C-BD02BEB32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7635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217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37EE-EEED-4AFD-B640-421A9BC35FF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364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DCCB-06D0-44D2-A1E4-4DEC8C3027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68630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EC47-0B39-43F9-AD49-2F83288BC7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77420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805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805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CC2C-331B-409A-81B0-C283C4B99C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6583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8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F53E16-4259-4659-BAD0-188988A05D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6477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A344E-19C5-4A8A-8503-B31A527CC4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6031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5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BEEC3F-C23E-4C0D-8995-2A8A51397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616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6C8B2C-F757-4DE4-B82C-EB3EE93EFF0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97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1018-B77B-4F69-B015-5E7BB094DA1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BD9029-6B65-44E3-88B6-48D3B47E0F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28096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DF56A0-CEA8-492F-AB3B-B99A3BA1BC8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8531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E0FFC0-4746-4237-B1A1-CCA6C029E9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22754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0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B28879-FB12-4531-9105-A60DF0464A9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05482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795A74-C291-41A0-B39B-3461D6F2F3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20453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226055-BB2F-412B-A27F-141BCBD843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7526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96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696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63A9BC-6DF2-4F3F-8A0A-CF95E68476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8496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7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990771-3D18-4CB5-9CD4-44091F7D9DD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16695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8AA599-C3B5-4F62-9D92-2D0A68F041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5628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4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AE4AC1-8DCA-4675-A1B0-38EDB72ABD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45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A9A5-4D73-4B46-AF3C-7BA9B32F125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738EE3-10B6-4F85-9A1C-6B2B6C182C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434659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91EBE3-E7DE-4D95-8D55-4A990D9EC2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93431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824052-3174-45AE-8271-F7CDA2C02B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3188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43C7D9-BB08-4657-B572-D9C696A9F4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887534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9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4A5FA-9861-420D-A0F5-740E0D50BAE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6222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0DA2BD-522C-4D6B-A96C-72EAA31BC2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79063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83B6CD-437C-4991-A080-562F730C6D9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7329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82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682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252681-E460-46B0-B0CF-BED0F01582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44712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5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468157-B03B-46EE-9B17-8A0E432754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87293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C12EDA-B73C-47E1-9413-B600622BECB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21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217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06D1C-321C-4122-AC82-0987790B7AB4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59F62E-F21B-4B4B-80AA-D3BD63A456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8026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2A1452-1882-40D0-BD9D-548FAF871B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44807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0B67DA-E7B8-44DD-9FBF-DC7A9F960D4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86009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6F360D-9049-4D0A-8B4E-74BCFFA6574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4069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CB6806-788E-47E1-9BC4-D520FFFF04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186145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5F1B88-9E66-40FA-91DB-62F8133697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8728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1B7D5B-2AA9-4CB0-B26C-D0ACDEFFF4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26236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3491B2-8946-44C4-97F8-06A675D4C0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6196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66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666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90D9C-FDA0-420C-B64C-DAC0F327C19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5584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B648D5-EE18-4E63-AF48-6B3920A028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2776-EBDE-4A88-9337-C71244C66E3C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3EAE22-7F7A-40DD-830D-E11F17A278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5394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F04366-5863-489F-A4E8-C29E9F879E8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727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C4EC7-DFB2-4B2C-94D0-8696DE0A44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459939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0363E-8523-47CC-AFC2-54855AD676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8138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063DAE-48CC-4913-BBDD-EF55F3C2788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04337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AB7620-6AB3-42E2-B6B5-97B6929CCE9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7089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B40B34-2B23-4D56-8D73-C9A6345577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86865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81C4E4-5791-47D8-AE3D-B6458EC0F4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23893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5BD0F-7A2F-4868-97B0-3556059D140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3170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8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648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20A97B-6E81-464C-BB61-1984F5457B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96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82" tIns="47891" rIns="95782" bIns="4789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517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00B8B-823E-477B-8C2C-D5EDAB02534B}" type="datetime1">
              <a:rPr lang="en-US" smtClean="0"/>
              <a:pPr/>
              <a:t>10/21/15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517"/>
            <a:ext cx="31369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517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57816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7" algn="l" defTabSz="95781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70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7" indent="-239454" algn="l" defTabSz="95781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5" indent="-239454" algn="l" defTabSz="95781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3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01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9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7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52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71D0D99-BBEE-4748-85ED-828ADC2E42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52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52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76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49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9FF6E7C-0F4B-4559-ACE1-3830FC89E7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49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49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92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4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1C450AE-7064-4F60-B3DD-1644B7192A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47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4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223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82" tIns="47891" rIns="95782" bIns="4789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517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6CCA-FF81-401C-94EE-FD5470DFD6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10/21/15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517"/>
            <a:ext cx="31369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517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70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957816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7" algn="l" defTabSz="95781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70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7" indent="-239454" algn="l" defTabSz="95781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5" indent="-239454" algn="l" defTabSz="95781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3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01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9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7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40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5C174F25-86C2-421F-9AEE-EC2F7AF25F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40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40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826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9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C93CFE4-DA26-4A84-B08A-62BF46B2465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9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9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57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7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49B3927-C2A7-4165-8128-5A5D5BEA41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7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7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28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85CC4E9-69E5-438A-9A0C-F9085FC90B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10/21/15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0C827CA-4E3F-43C5-9401-B47D048D72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8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ounded Rectangle 74"/>
          <p:cNvSpPr/>
          <p:nvPr/>
        </p:nvSpPr>
        <p:spPr>
          <a:xfrm>
            <a:off x="611670" y="296198"/>
            <a:ext cx="9067800" cy="6096000"/>
          </a:xfrm>
          <a:prstGeom prst="roundRect">
            <a:avLst>
              <a:gd name="adj" fmla="val 4253"/>
            </a:avLst>
          </a:prstGeom>
          <a:noFill/>
          <a:ln w="63500" cmpd="tri">
            <a:solidFill>
              <a:schemeClr val="tx1"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 dirty="0">
              <a:latin typeface="WinTaungyi" pitchFamily="2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11676" y="372401"/>
            <a:ext cx="9067799" cy="120032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The Republic of the Union of Myanmar</a:t>
            </a:r>
          </a:p>
          <a:p>
            <a:pPr algn="ctr"/>
            <a:r>
              <a:rPr lang="en-US" sz="2400" b="1" dirty="0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Ministry of Electric Power</a:t>
            </a:r>
          </a:p>
          <a:p>
            <a:pPr algn="ctr"/>
            <a:r>
              <a:rPr lang="en-US" sz="2400" b="1" dirty="0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Yangon Electricity Supply Corporation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11676" y="4011114"/>
            <a:ext cx="9067799" cy="83099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Perspective-</a:t>
            </a:r>
            <a:r>
              <a:rPr lang="en-US" sz="2400" b="1" dirty="0" err="1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Issues,Challenges</a:t>
            </a:r>
            <a:r>
              <a:rPr lang="en-US" sz="2400" b="1" dirty="0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and Priorities of  Electrification</a:t>
            </a:r>
          </a:p>
          <a:p>
            <a:pPr algn="ctr"/>
            <a:r>
              <a:rPr lang="en-US" sz="2400" b="1" dirty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For </a:t>
            </a:r>
            <a:r>
              <a:rPr lang="en-US" sz="2400" b="1" dirty="0" smtClean="0">
                <a:solidFill>
                  <a:srgbClr val="1B1B1B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Yangon</a:t>
            </a:r>
            <a:endParaRPr lang="en-US" sz="2400" b="1" dirty="0">
              <a:solidFill>
                <a:srgbClr val="1B1B1B"/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811656" y="5896898"/>
            <a:ext cx="2954676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en-US" sz="1800" b="1" dirty="0" smtClean="0">
                <a:solidFill>
                  <a:srgbClr val="1B1B1B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Date-       21. Oct.2015</a:t>
            </a:r>
            <a:endParaRPr lang="en-US" sz="1800" b="1" dirty="0">
              <a:solidFill>
                <a:srgbClr val="1B1B1B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pic>
        <p:nvPicPr>
          <p:cNvPr id="7" name="Picture 6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5713" y="1716649"/>
            <a:ext cx="1748709" cy="2209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79515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196" y="136478"/>
            <a:ext cx="9905999" cy="6721522"/>
            <a:chOff x="342900" y="0"/>
            <a:chExt cx="9218613" cy="676751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0"/>
              <a:ext cx="9218613" cy="6767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750" t="9664" r="30736" b="77575"/>
            <a:stretch/>
          </p:blipFill>
          <p:spPr bwMode="auto">
            <a:xfrm>
              <a:off x="1435100" y="215899"/>
              <a:ext cx="6400800" cy="863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31800" y="148678"/>
              <a:ext cx="8986635" cy="774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Electrification Plan for Villages of </a:t>
              </a:r>
              <a:r>
                <a:rPr lang="en-US" sz="2200" b="1" dirty="0" err="1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Sourthern</a:t>
              </a:r>
              <a:r>
                <a:rPr lang="en-US" sz="2200" b="1" dirty="0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 District Territory</a:t>
              </a:r>
            </a:p>
            <a:p>
              <a:pPr algn="ctr"/>
              <a:r>
                <a:rPr lang="en-US" sz="2200" b="1" dirty="0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(Within 2 miles from Existing (33/11/6.6)kV Distribution Line)</a:t>
              </a:r>
              <a:endParaRPr lang="en-US" sz="2200" b="1" dirty="0">
                <a:solidFill>
                  <a:prstClr val="black"/>
                </a:solidFill>
                <a:latin typeface="Myanmar2" pitchFamily="34" charset="0"/>
                <a:ea typeface="Myanmar3" pitchFamily="18" charset="0"/>
                <a:cs typeface="Myanmar2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4942" t="86402" r="49250" b="4017"/>
            <a:stretch/>
          </p:blipFill>
          <p:spPr bwMode="auto">
            <a:xfrm>
              <a:off x="5298046" y="4694359"/>
              <a:ext cx="4026307" cy="180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2794158" y="1208725"/>
            <a:ext cx="2105305" cy="9387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Dala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 11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1351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471.57 (Mil kyats)</a:t>
            </a:r>
            <a:endParaRPr lang="en-US" sz="11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696" y="1233288"/>
            <a:ext cx="2036772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Twun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Tay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3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- 442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171.97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0877" y="5421801"/>
            <a:ext cx="2095626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Kaw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Hmu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5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- 1494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238.16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93510" y="5421801"/>
            <a:ext cx="2016741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Lat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Khoke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Kone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9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- 1697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268.77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cxnSp>
        <p:nvCxnSpPr>
          <p:cNvPr id="6" name="Straight Arrow Connector 5"/>
          <p:cNvCxnSpPr>
            <a:stCxn id="8" idx="2"/>
          </p:cNvCxnSpPr>
          <p:nvPr/>
        </p:nvCxnSpPr>
        <p:spPr>
          <a:xfrm flipH="1">
            <a:off x="3750069" y="2147444"/>
            <a:ext cx="96742" cy="93488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0"/>
          </p:cNvCxnSpPr>
          <p:nvPr/>
        </p:nvCxnSpPr>
        <p:spPr>
          <a:xfrm flipH="1" flipV="1">
            <a:off x="3616580" y="4972854"/>
            <a:ext cx="1685301" cy="44894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2"/>
          </p:cNvCxnSpPr>
          <p:nvPr/>
        </p:nvCxnSpPr>
        <p:spPr>
          <a:xfrm>
            <a:off x="1394079" y="2202948"/>
            <a:ext cx="465547" cy="110549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0"/>
          </p:cNvCxnSpPr>
          <p:nvPr/>
        </p:nvCxnSpPr>
        <p:spPr>
          <a:xfrm flipV="1">
            <a:off x="2568691" y="4099553"/>
            <a:ext cx="225467" cy="132224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10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2012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806"/>
            <a:ext cx="990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Electrification Plan for Villages of Northern District</a:t>
            </a:r>
          </a:p>
          <a:p>
            <a:pPr algn="ctr" defTabSz="914400"/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(</a:t>
            </a:r>
            <a:r>
              <a:rPr lang="en-US" sz="2200" b="1" dirty="0" err="1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Winthin</a:t>
            </a:r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 2 Miles from Existing 11 kV Distribution Line)</a:t>
            </a:r>
            <a:endParaRPr lang="en-GB" sz="2200" b="1" dirty="0">
              <a:solidFill>
                <a:prstClr val="black"/>
              </a:solidFill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8" name="Picture 3" descr="F:\Northern District 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90" t="3942" r="4097" b="26614"/>
          <a:stretch/>
        </p:blipFill>
        <p:spPr bwMode="auto">
          <a:xfrm>
            <a:off x="2583264" y="1371600"/>
            <a:ext cx="4390833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88709" y="5076209"/>
            <a:ext cx="2383604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Hlaing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</a:t>
            </a: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Tharyar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1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187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99.88(mil </a:t>
            </a:r>
            <a:r>
              <a:rPr lang="en-US" sz="11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kyats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)</a:t>
            </a:r>
          </a:p>
        </p:txBody>
      </p:sp>
      <p:cxnSp>
        <p:nvCxnSpPr>
          <p:cNvPr id="7" name="Straight Arrow Connector 6"/>
          <p:cNvCxnSpPr>
            <a:stCxn id="9" idx="3"/>
          </p:cNvCxnSpPr>
          <p:nvPr/>
        </p:nvCxnSpPr>
        <p:spPr>
          <a:xfrm flipV="1">
            <a:off x="2472315" y="5076209"/>
            <a:ext cx="2521962" cy="533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354293" y="3840476"/>
            <a:ext cx="2623667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HtantabinTownship</a:t>
            </a:r>
            <a:endParaRPr lang="en-US" sz="1100" b="1" dirty="0" smtClean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11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1941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950.76(mil </a:t>
            </a:r>
            <a:r>
              <a:rPr lang="en-US" sz="11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kyats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977960" y="4191000"/>
            <a:ext cx="1314640" cy="1828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272102" y="2428493"/>
            <a:ext cx="2705858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 3"/>
                <a:cs typeface="Myanmar2.1" pitchFamily="34" charset="0"/>
              </a:rPr>
              <a:t>Aphauk</a:t>
            </a:r>
            <a:r>
              <a:rPr lang="en-US" sz="1100" b="1" dirty="0" smtClean="0">
                <a:latin typeface="Myanmar 3"/>
                <a:cs typeface="Myanmar2.1" pitchFamily="34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 3"/>
                <a:cs typeface="Myanmar2.1" pitchFamily="34" charset="0"/>
              </a:rPr>
              <a:t> No.  of </a:t>
            </a:r>
            <a:r>
              <a:rPr lang="en-US" sz="1100" b="1" dirty="0" smtClean="0">
                <a:latin typeface="Myanmar 3"/>
                <a:ea typeface="Myanmar3" panose="02020603050405020304" pitchFamily="18" charset="0"/>
                <a:cs typeface="Myanmar3" panose="02020603050405020304" pitchFamily="18" charset="0"/>
              </a:rPr>
              <a:t>Villages</a:t>
            </a:r>
            <a:r>
              <a:rPr lang="en-US" sz="1100" b="1" dirty="0" smtClean="0">
                <a:latin typeface="Myanmar 3"/>
                <a:cs typeface="Myanmar2.1" pitchFamily="34" charset="0"/>
              </a:rPr>
              <a:t>  -   15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 3"/>
                <a:cs typeface="Myanmar2.1" pitchFamily="34" charset="0"/>
              </a:rPr>
              <a:t> Household          -   10668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 3"/>
                <a:cs typeface="Myanmar2.1" pitchFamily="34" charset="0"/>
              </a:rPr>
              <a:t> Estimated Cost  -   623.18(mil </a:t>
            </a:r>
            <a:r>
              <a:rPr lang="en-US" sz="1100" b="1" dirty="0">
                <a:latin typeface="Myanmar 3"/>
                <a:cs typeface="Myanmar2.1" pitchFamily="34" charset="0"/>
              </a:rPr>
              <a:t>kyats</a:t>
            </a:r>
            <a:r>
              <a:rPr lang="en-US" sz="1100" b="1" dirty="0" smtClean="0">
                <a:latin typeface="Myanmar 3"/>
                <a:cs typeface="Myanmar2.1" pitchFamily="34" charset="0"/>
              </a:rPr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77965" y="2971800"/>
            <a:ext cx="406589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6769100" y="1371600"/>
            <a:ext cx="2467368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PhaunggyiTownship</a:t>
            </a:r>
            <a:endParaRPr lang="en-US" sz="1100" b="1" dirty="0" smtClean="0">
              <a:solidFill>
                <a:srgbClr val="3333FF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No.  of Villages  -   5 </a:t>
            </a: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Nos</a:t>
            </a:r>
            <a:endParaRPr lang="en-US" sz="1100" b="1" dirty="0" smtClean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638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261.5(mil kyats)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705350" y="1891670"/>
            <a:ext cx="2063750" cy="10801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/>
          <p:cNvSpPr txBox="1">
            <a:spLocks/>
          </p:cNvSpPr>
          <p:nvPr/>
        </p:nvSpPr>
        <p:spPr>
          <a:xfrm>
            <a:off x="6800192" y="3352800"/>
            <a:ext cx="2549292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Indaing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2 </a:t>
            </a: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Nos</a:t>
            </a:r>
            <a:endParaRPr lang="en-US" sz="1100" b="1" dirty="0" smtClean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225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140.31(mil kyats)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5448304" y="3657600"/>
            <a:ext cx="1351891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617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4803"/>
            <a:ext cx="990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Electrification Plan for Villages of Northern District</a:t>
            </a:r>
          </a:p>
          <a:p>
            <a:pPr algn="ctr" defTabSz="914400"/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(</a:t>
            </a:r>
            <a:r>
              <a:rPr lang="en-US" sz="2200" b="1" dirty="0" err="1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Winthin</a:t>
            </a:r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 2 Miles from Existing 11 kV Distribution Line)</a:t>
            </a:r>
            <a:endParaRPr lang="en-GB" sz="2200" b="1" dirty="0">
              <a:solidFill>
                <a:prstClr val="black"/>
              </a:solidFill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6" name="Picture 3" descr="F:\Northern District 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90" t="3942" r="4097" b="26614"/>
          <a:stretch/>
        </p:blipFill>
        <p:spPr bwMode="auto">
          <a:xfrm>
            <a:off x="2583262" y="1371600"/>
            <a:ext cx="4390833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2550" y="5187513"/>
            <a:ext cx="288925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Hmawbi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26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930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1925.91(mil </a:t>
            </a:r>
            <a:r>
              <a:rPr lang="en-US" sz="11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kyats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)</a:t>
            </a:r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 flipV="1">
            <a:off x="2971802" y="4393103"/>
            <a:ext cx="1892489" cy="13278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88711" y="3810000"/>
            <a:ext cx="288925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Taikkyi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37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2426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1547.35(mil </a:t>
            </a:r>
            <a:r>
              <a:rPr lang="en-US" sz="11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kyats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977960" y="3124200"/>
            <a:ext cx="819340" cy="12496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82550" y="2438400"/>
            <a:ext cx="288925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OkkanTownship</a:t>
            </a:r>
            <a:endParaRPr lang="en-US" sz="1100" b="1" dirty="0" smtClean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25 </a:t>
            </a: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Nos</a:t>
            </a:r>
            <a:endParaRPr lang="en-US" sz="1100" b="1" dirty="0" smtClean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421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1068.68(mil kyats)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977963" y="2667000"/>
            <a:ext cx="984439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6769100" y="1371600"/>
            <a:ext cx="288925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Hlegu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of Villages  -   5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375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302.25(mil kyats)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530850" y="1891666"/>
            <a:ext cx="1238250" cy="16135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6818416" y="4321629"/>
            <a:ext cx="288925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Darbain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Township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of Villages  -   4Nos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494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277.47(mil </a:t>
            </a:r>
            <a:r>
              <a:rPr lang="en-US" sz="11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kyats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356350" y="4648200"/>
            <a:ext cx="462068" cy="1457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55292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6776"/>
            <a:ext cx="8915400" cy="1143000"/>
          </a:xfrm>
        </p:spPr>
        <p:txBody>
          <a:bodyPr>
            <a:normAutofit/>
          </a:bodyPr>
          <a:lstStyle/>
          <a:p>
            <a:pPr fontAlgn="ctr"/>
            <a: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The additional electrification statement due to newly </a:t>
            </a:r>
            <a:r>
              <a:rPr lang="en-US" sz="22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and </a:t>
            </a:r>
            <a: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replacement</a:t>
            </a:r>
            <a:b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</a:br>
            <a:r>
              <a: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33/11 kV substation and related power line for Yangon Region</a:t>
            </a:r>
            <a:endParaRPr lang="en-US" sz="2200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4695626"/>
              </p:ext>
            </p:extLst>
          </p:nvPr>
        </p:nvGraphicFramePr>
        <p:xfrm>
          <a:off x="68923" y="1124457"/>
          <a:ext cx="9568658" cy="4807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384"/>
                <a:gridCol w="996593"/>
                <a:gridCol w="1377617"/>
                <a:gridCol w="605296"/>
                <a:gridCol w="616449"/>
                <a:gridCol w="873303"/>
                <a:gridCol w="945223"/>
                <a:gridCol w="934948"/>
                <a:gridCol w="821933"/>
                <a:gridCol w="1006867"/>
                <a:gridCol w="976045"/>
              </a:tblGrid>
              <a:tr h="473298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Sr.</a:t>
                      </a:r>
                      <a:r>
                        <a:rPr lang="en-US" sz="1200" b="1" baseline="0" dirty="0" smtClean="0">
                          <a:latin typeface="Myanmar3" pitchFamily="18" charset="0"/>
                        </a:rPr>
                        <a:t> No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Township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To Be Constructed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The effective area (Within 2 miles)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Estimated cost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(million</a:t>
                      </a:r>
                      <a:r>
                        <a:rPr lang="en-US" sz="1200" b="1" baseline="0" dirty="0" smtClean="0">
                          <a:latin typeface="Myanmar3" pitchFamily="18" charset="0"/>
                        </a:rPr>
                        <a:t> </a:t>
                      </a:r>
                      <a:r>
                        <a:rPr lang="en-US" sz="1200" b="1" baseline="0" dirty="0" err="1" smtClean="0">
                          <a:latin typeface="Myanmar3" pitchFamily="18" charset="0"/>
                        </a:rPr>
                        <a:t>kyats</a:t>
                      </a:r>
                      <a:r>
                        <a:rPr lang="en-US" sz="1200" b="1" baseline="0" dirty="0" smtClean="0">
                          <a:latin typeface="Myanmar3" pitchFamily="18" charset="0"/>
                        </a:rPr>
                        <a:t>)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59238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Substation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66 kV</a:t>
                      </a:r>
                      <a:r>
                        <a:rPr lang="en-US" sz="1200" b="1" baseline="0" dirty="0" smtClean="0">
                          <a:latin typeface="Myanmar3" pitchFamily="18" charset="0"/>
                        </a:rPr>
                        <a:t> Line (mile)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33 kV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Line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(mile)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Total</a:t>
                      </a:r>
                      <a:r>
                        <a:rPr lang="en-US" sz="1200" b="1" baseline="0" dirty="0" smtClean="0">
                          <a:latin typeface="Myanmar3" pitchFamily="18" charset="0"/>
                        </a:rPr>
                        <a:t> Villages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Total Household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Total</a:t>
                      </a:r>
                      <a:r>
                        <a:rPr lang="en-US" sz="1200" b="1" baseline="0" dirty="0" smtClean="0">
                          <a:latin typeface="Myanmar3" pitchFamily="18" charset="0"/>
                        </a:rPr>
                        <a:t> population</a:t>
                      </a:r>
                      <a:endParaRPr lang="en-US" sz="1200" b="1" dirty="0" smtClean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Material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Installation</a:t>
                      </a:r>
                      <a:endParaRPr lang="en-US" sz="1200" b="1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Myanmar3" pitchFamily="18" charset="0"/>
                        </a:rPr>
                        <a:t>Total</a:t>
                      </a: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</a:tr>
              <a:tr h="560132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1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dirty="0" err="1" smtClean="0">
                          <a:latin typeface="Myanmar3" pitchFamily="18" charset="0"/>
                        </a:rPr>
                        <a:t>Thone</a:t>
                      </a:r>
                      <a:r>
                        <a:rPr lang="en-US" sz="1100" b="0" baseline="0" dirty="0" smtClean="0">
                          <a:latin typeface="Myanmar3" pitchFamily="18" charset="0"/>
                        </a:rPr>
                        <a:t> </a:t>
                      </a:r>
                      <a:r>
                        <a:rPr lang="en-US" sz="1100" b="0" baseline="0" dirty="0" err="1" smtClean="0">
                          <a:latin typeface="Myanmar3" pitchFamily="18" charset="0"/>
                        </a:rPr>
                        <a:t>Gwa</a:t>
                      </a:r>
                      <a:endParaRPr lang="en-US" sz="1100" b="0" dirty="0" smtClean="0">
                        <a:latin typeface="Myanmar3" pitchFamily="18" charset="0"/>
                      </a:endParaRPr>
                    </a:p>
                    <a:p>
                      <a:pPr algn="l"/>
                      <a:r>
                        <a:rPr lang="en-US" sz="1100" b="0" dirty="0" smtClean="0">
                          <a:latin typeface="Myanmar3" pitchFamily="18" charset="0"/>
                        </a:rPr>
                        <a:t>(</a:t>
                      </a:r>
                      <a:r>
                        <a:rPr lang="en-US" sz="1100" b="0" dirty="0" err="1" smtClean="0">
                          <a:latin typeface="Myanmar3" pitchFamily="18" charset="0"/>
                        </a:rPr>
                        <a:t>Ngaung</a:t>
                      </a:r>
                      <a:r>
                        <a:rPr lang="en-US" sz="1100" b="0" baseline="0" dirty="0" smtClean="0">
                          <a:latin typeface="Myanmar3" pitchFamily="18" charset="0"/>
                        </a:rPr>
                        <a:t> Ni)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dirty="0" smtClean="0">
                          <a:latin typeface="Myanmar3" pitchFamily="18" charset="0"/>
                        </a:rPr>
                        <a:t>33/11kV</a:t>
                      </a:r>
                      <a:r>
                        <a:rPr lang="en-US" sz="1100" b="0" baseline="0" dirty="0" smtClean="0">
                          <a:latin typeface="Myanmar3" pitchFamily="18" charset="0"/>
                        </a:rPr>
                        <a:t> 5</a:t>
                      </a:r>
                      <a:r>
                        <a:rPr lang="en-US" sz="1100" b="0" dirty="0" smtClean="0">
                          <a:latin typeface="Myanmar3" pitchFamily="18" charset="0"/>
                        </a:rPr>
                        <a:t>MVA</a:t>
                      </a:r>
                    </a:p>
                    <a:p>
                      <a:pPr algn="l"/>
                      <a:r>
                        <a:rPr lang="en-US" sz="1100" b="0" dirty="0" smtClean="0">
                          <a:latin typeface="Myanmar3" pitchFamily="18" charset="0"/>
                        </a:rPr>
                        <a:t>Newly</a:t>
                      </a:r>
                    </a:p>
                    <a:p>
                      <a:pPr algn="l"/>
                      <a:r>
                        <a:rPr lang="en-US" sz="1100" b="0" dirty="0" smtClean="0">
                          <a:latin typeface="Myanmar3" pitchFamily="18" charset="0"/>
                        </a:rPr>
                        <a:t>Substation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 -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20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5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350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2000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1710.74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393.38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2104.12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2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dirty="0" err="1" smtClean="0">
                          <a:latin typeface="Myanmar3" pitchFamily="18" charset="0"/>
                        </a:rPr>
                        <a:t>Dala</a:t>
                      </a:r>
                      <a:endParaRPr lang="en-US" sz="1100" b="0" dirty="0" smtClean="0">
                        <a:latin typeface="Myanmar3" pitchFamily="18" charset="0"/>
                      </a:endParaRPr>
                    </a:p>
                    <a:p>
                      <a:pPr algn="l"/>
                      <a:r>
                        <a:rPr lang="en-US" sz="1100" b="0" dirty="0" smtClean="0">
                          <a:latin typeface="Myanmar3" pitchFamily="18" charset="0"/>
                        </a:rPr>
                        <a:t>(</a:t>
                      </a:r>
                      <a:r>
                        <a:rPr lang="en-US" sz="1100" b="0" dirty="0" err="1" smtClean="0">
                          <a:latin typeface="Myanmar3" pitchFamily="18" charset="0"/>
                        </a:rPr>
                        <a:t>Pyaw</a:t>
                      </a:r>
                      <a:r>
                        <a:rPr lang="en-US" sz="1100" b="0" baseline="0" dirty="0" smtClean="0">
                          <a:latin typeface="Myanmar3" pitchFamily="18" charset="0"/>
                        </a:rPr>
                        <a:t> </a:t>
                      </a:r>
                      <a:r>
                        <a:rPr lang="en-US" sz="1100" b="0" baseline="0" dirty="0" err="1" smtClean="0">
                          <a:latin typeface="Myanmar3" pitchFamily="18" charset="0"/>
                        </a:rPr>
                        <a:t>Bwe</a:t>
                      </a:r>
                      <a:r>
                        <a:rPr lang="en-US" sz="1100" b="0" baseline="0" dirty="0" smtClean="0">
                          <a:latin typeface="Myanmar3" pitchFamily="18" charset="0"/>
                        </a:rPr>
                        <a:t> </a:t>
                      </a:r>
                      <a:r>
                        <a:rPr lang="en-US" sz="1100" b="0" baseline="0" dirty="0" err="1" smtClean="0">
                          <a:latin typeface="Myanmar3" pitchFamily="18" charset="0"/>
                        </a:rPr>
                        <a:t>Gyi</a:t>
                      </a:r>
                      <a:r>
                        <a:rPr lang="en-US" sz="1100" b="0" baseline="0" dirty="0" smtClean="0">
                          <a:latin typeface="Myanmar3" pitchFamily="18" charset="0"/>
                        </a:rPr>
                        <a:t>)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33/11kV,5MVA Newly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Substation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 -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8.5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11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3000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15000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1024.74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278.38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Myanmar3" pitchFamily="18" charset="0"/>
                        </a:rPr>
                        <a:t>1303.12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</a:tr>
              <a:tr h="488042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3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err="1" smtClean="0">
                          <a:latin typeface="Myanmar3" pitchFamily="18" charset="0"/>
                        </a:rPr>
                        <a:t>DaTa</a:t>
                      </a:r>
                      <a:endParaRPr lang="en-US" sz="12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33/11kV,5MVANewly Substation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3" pitchFamily="18" charset="0"/>
                        </a:rPr>
                        <a:t>20</a:t>
                      </a:r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3" pitchFamily="18" charset="0"/>
                        </a:rPr>
                        <a:t>32</a:t>
                      </a:r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5205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24351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3" pitchFamily="18" charset="0"/>
                        </a:rPr>
                        <a:t>1710.74</a:t>
                      </a:r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3" pitchFamily="18" charset="0"/>
                        </a:rPr>
                        <a:t>393.38</a:t>
                      </a:r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3" pitchFamily="18" charset="0"/>
                        </a:rPr>
                        <a:t>2104.12</a:t>
                      </a:r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anchor="ctr">
                    <a:solidFill>
                      <a:srgbClr val="9BBB59"/>
                    </a:solidFill>
                  </a:tcPr>
                </a:tc>
              </a:tr>
              <a:tr h="17947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4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Hmawbi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(Oat Sat)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33/11kV,10MVANewly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Substation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 -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0.1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1124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5062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702.63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128.07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830.70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</a:tr>
              <a:tr h="16748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5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Oak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Kan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(War Gone)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33/11kV 5 MVA Newly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Substation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 -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0.1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17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212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845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603.73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106.43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710.16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</a:tr>
              <a:tr h="319909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6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Hlegu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33/11kV,10MVANewly Substation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0.1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62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287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1219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702.63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128.07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830.70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</a:tr>
              <a:tr h="38250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Myanmar3" pitchFamily="18" charset="0"/>
                        </a:rPr>
                        <a:t>7</a:t>
                      </a:r>
                      <a:endParaRPr lang="en-US" sz="11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Hlegu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 *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Myanmar3" pitchFamily="18" charset="0"/>
                        </a:rPr>
                        <a:t>-</a:t>
                      </a:r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0" dirty="0">
                        <a:latin typeface="Myanmar3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26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287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1219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608.82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86.7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+mn-ea"/>
                          <a:cs typeface="+mn-cs"/>
                        </a:rPr>
                        <a:t>695.52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Myanmar3" pitchFamily="18" charset="0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096087"/>
            <a:ext cx="922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Remark – * 33kV Existing Line of </a:t>
            </a:r>
            <a:r>
              <a:rPr lang="en-US" sz="1100" b="1" dirty="0" err="1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Hlegu</a:t>
            </a:r>
            <a:r>
              <a:rPr lang="en-US" sz="11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is Full Load at Present Condition and need to Construct  New 33kV Distribution Line for the Future village Electrification .</a:t>
            </a:r>
            <a:endParaRPr lang="en-GB" sz="1100" b="1" dirty="0"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0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0588102"/>
              </p:ext>
            </p:extLst>
          </p:nvPr>
        </p:nvGraphicFramePr>
        <p:xfrm>
          <a:off x="184935" y="195209"/>
          <a:ext cx="9452227" cy="5652558"/>
        </p:xfrm>
        <a:graphic>
          <a:graphicData uri="http://schemas.openxmlformats.org/drawingml/2006/table">
            <a:tbl>
              <a:tblPr/>
              <a:tblGrid>
                <a:gridCol w="385384"/>
                <a:gridCol w="2697689"/>
                <a:gridCol w="1092722"/>
                <a:gridCol w="748170"/>
                <a:gridCol w="578076"/>
                <a:gridCol w="1059806"/>
                <a:gridCol w="578076"/>
                <a:gridCol w="770768"/>
                <a:gridCol w="674422"/>
                <a:gridCol w="867114"/>
              </a:tblGrid>
              <a:tr h="79438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The Statement Of Fiscal Yearly Budget and Electrified Connection</a:t>
                      </a:r>
                      <a:b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For Yangon 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Electricity Supply Corporation(Southern District)</a:t>
                      </a:r>
                    </a:p>
                  </a:txBody>
                  <a:tcPr marL="6083" marR="6083" marT="60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153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FiscalYear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State/Region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Capital </a:t>
                      </a:r>
                    </a:p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Budget For YESC</a:t>
                      </a:r>
                    </a:p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Capital 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Budget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For YESC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3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06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For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33&amp;11kV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Line and 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33&amp;11/0.4 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Transformer 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For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Line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Village </a:t>
                      </a:r>
                      <a:endParaRPr lang="en-US" sz="15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Village (</a:t>
                      </a:r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6184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2014-2015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Estimate(BE+RE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2015-2016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Estimate(BE+RE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212.24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520.69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732.92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3100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2016-2017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Budget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 (BE+RE)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_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212.24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520.69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732.92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3100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120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3253217"/>
              </p:ext>
            </p:extLst>
          </p:nvPr>
        </p:nvGraphicFramePr>
        <p:xfrm>
          <a:off x="102742" y="113019"/>
          <a:ext cx="9696425" cy="6168057"/>
        </p:xfrm>
        <a:graphic>
          <a:graphicData uri="http://schemas.openxmlformats.org/drawingml/2006/table">
            <a:tbl>
              <a:tblPr/>
              <a:tblGrid>
                <a:gridCol w="365760"/>
                <a:gridCol w="2286000"/>
                <a:gridCol w="1037079"/>
                <a:gridCol w="710073"/>
                <a:gridCol w="710073"/>
                <a:gridCol w="1083795"/>
                <a:gridCol w="884476"/>
                <a:gridCol w="878247"/>
                <a:gridCol w="872018"/>
                <a:gridCol w="868904"/>
              </a:tblGrid>
              <a:tr h="79438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The Statement Of Fiscal Yearly Budget and Electrified Connection</a:t>
                      </a:r>
                      <a:b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For  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Yangon Electricity Supply Corporation(Southern District)</a:t>
                      </a:r>
                    </a:p>
                  </a:txBody>
                  <a:tcPr marL="6083" marR="6083" marT="60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20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FiscalYear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State/Region Capital Budget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For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YESC(mil Kyats)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Capital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Budget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For YESC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61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06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For 11kV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Line and 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Transformer 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For 400V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Line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Village 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Village 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7512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2014-2015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Estimate(BE+RE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2015-2016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Estimate(BE+RE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40.46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59.42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99.88</a:t>
                      </a: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endParaRPr lang="en-US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_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187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_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ea typeface="+mn-ea"/>
                          <a:cs typeface="Myanmar2" pitchFamily="34" charset="0"/>
                        </a:rPr>
                        <a:t>_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ea typeface="+mn-ea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2016-2017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Budget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 (BE+RE)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40.46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59.42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99.88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187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083" marR="6083" marT="6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149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77896398"/>
              </p:ext>
            </p:extLst>
          </p:nvPr>
        </p:nvGraphicFramePr>
        <p:xfrm>
          <a:off x="114299" y="165102"/>
          <a:ext cx="9652004" cy="5956620"/>
        </p:xfrm>
        <a:graphic>
          <a:graphicData uri="http://schemas.openxmlformats.org/drawingml/2006/table">
            <a:tbl>
              <a:tblPr/>
              <a:tblGrid>
                <a:gridCol w="393024"/>
                <a:gridCol w="1624497"/>
                <a:gridCol w="497830"/>
                <a:gridCol w="619012"/>
                <a:gridCol w="497830"/>
                <a:gridCol w="602636"/>
                <a:gridCol w="497830"/>
                <a:gridCol w="497830"/>
                <a:gridCol w="524031"/>
                <a:gridCol w="497830"/>
                <a:gridCol w="619012"/>
                <a:gridCol w="655039"/>
                <a:gridCol w="877752"/>
                <a:gridCol w="1247851"/>
              </a:tblGrid>
              <a:tr h="7010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6607" marR="6607" marT="66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20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 kV, 315KVA 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10.5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 kV, 200KVA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32.8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(1)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 kV, 160KVA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14.4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 kV, 100KVA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6.2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kV, 315KVA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86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kV, 200KVA 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151.8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(6)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Khaw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(1)</a:t>
                      </a:r>
                    </a:p>
                  </a:txBody>
                  <a:tcPr marL="6607" marR="6607" marT="6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1130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6941195"/>
              </p:ext>
            </p:extLst>
          </p:nvPr>
        </p:nvGraphicFramePr>
        <p:xfrm>
          <a:off x="191070" y="655095"/>
          <a:ext cx="9580727" cy="5036067"/>
        </p:xfrm>
        <a:graphic>
          <a:graphicData uri="http://schemas.openxmlformats.org/drawingml/2006/table">
            <a:tbl>
              <a:tblPr/>
              <a:tblGrid>
                <a:gridCol w="390122"/>
                <a:gridCol w="1612501"/>
                <a:gridCol w="494154"/>
                <a:gridCol w="614440"/>
                <a:gridCol w="494154"/>
                <a:gridCol w="598185"/>
                <a:gridCol w="494154"/>
                <a:gridCol w="494154"/>
                <a:gridCol w="520161"/>
                <a:gridCol w="494154"/>
                <a:gridCol w="614440"/>
                <a:gridCol w="650202"/>
                <a:gridCol w="871271"/>
                <a:gridCol w="1238635"/>
              </a:tblGrid>
              <a:tr h="721143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7954" marR="7954" marT="79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kV, 160KVA 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123.2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kV, 100KVA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139.5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 Yan (16)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 Gwa (8)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Hmu (2)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Khoke Kone (5)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11-6.6/0.4 kV, 315KVA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18.2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 La (2)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11-6.6/0.4 kV, 200KVA 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Tranfformers (Nos)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63.9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 La (9)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Concrete Pole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12M(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79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237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42.66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(79)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(156)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8340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62621090"/>
              </p:ext>
            </p:extLst>
          </p:nvPr>
        </p:nvGraphicFramePr>
        <p:xfrm>
          <a:off x="218365" y="148600"/>
          <a:ext cx="9539785" cy="6382328"/>
        </p:xfrm>
        <a:graphic>
          <a:graphicData uri="http://schemas.openxmlformats.org/drawingml/2006/table">
            <a:tbl>
              <a:tblPr/>
              <a:tblGrid>
                <a:gridCol w="388454"/>
                <a:gridCol w="1605611"/>
                <a:gridCol w="492042"/>
                <a:gridCol w="611815"/>
                <a:gridCol w="492042"/>
                <a:gridCol w="595628"/>
                <a:gridCol w="492042"/>
                <a:gridCol w="492042"/>
                <a:gridCol w="517939"/>
                <a:gridCol w="492042"/>
                <a:gridCol w="611815"/>
                <a:gridCol w="647423"/>
                <a:gridCol w="867547"/>
                <a:gridCol w="1233343"/>
              </a:tblGrid>
              <a:tr h="595596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6503" marR="6503" marT="65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Concrete Pole 10M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168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748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1695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1098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92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574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345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327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5047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504.7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(168)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(748)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(1695)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(1098)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(92)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(574)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(345)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(327)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ACSR 120 mm</a:t>
                      </a:r>
                      <a:r>
                        <a:rPr lang="en-US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(Kg)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4752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4015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8006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16773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49.48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 Yan (4752)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 Gwa (4015)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 Tay (8006)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(Kg)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7592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33800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70627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49276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4160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25834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15600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14768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221657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620.64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(7592)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(33800)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(70627)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(49276)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(4160)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(25834)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(15600)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(14768)</a:t>
                      </a:r>
                    </a:p>
                  </a:txBody>
                  <a:tcPr marL="6503" marR="6503" marT="6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8263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0733218"/>
              </p:ext>
            </p:extLst>
          </p:nvPr>
        </p:nvGraphicFramePr>
        <p:xfrm>
          <a:off x="122833" y="532265"/>
          <a:ext cx="9621667" cy="5003976"/>
        </p:xfrm>
        <a:graphic>
          <a:graphicData uri="http://schemas.openxmlformats.org/drawingml/2006/table">
            <a:tbl>
              <a:tblPr/>
              <a:tblGrid>
                <a:gridCol w="391788"/>
                <a:gridCol w="1619391"/>
                <a:gridCol w="496265"/>
                <a:gridCol w="617066"/>
                <a:gridCol w="496265"/>
                <a:gridCol w="600741"/>
                <a:gridCol w="496265"/>
                <a:gridCol w="496265"/>
                <a:gridCol w="522385"/>
                <a:gridCol w="496265"/>
                <a:gridCol w="617066"/>
                <a:gridCol w="652982"/>
                <a:gridCol w="874995"/>
                <a:gridCol w="1243928"/>
              </a:tblGrid>
              <a:tr h="706300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7619" marR="7619" marT="76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Pin Insulator with Spindle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217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425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894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22.35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(252)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(217)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(425)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 with Spindle (Nos)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460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2048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4642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2791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1567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945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895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13600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51.68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Lyin (460)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 Tan (2048)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 Yan (4642)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 Gwa (2791)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 (252)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 (1567)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Hmu (945)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Khoke Kone (895)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Disc Insulator with Tension Fitting (Set)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176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7.92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(48)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(84)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975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881A7-C13F-4430-8237-BC3E79CA70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9082909"/>
              </p:ext>
            </p:extLst>
          </p:nvPr>
        </p:nvGraphicFramePr>
        <p:xfrm>
          <a:off x="71930" y="1280502"/>
          <a:ext cx="9729627" cy="4044744"/>
        </p:xfrm>
        <a:graphic>
          <a:graphicData uri="http://schemas.openxmlformats.org/drawingml/2006/table">
            <a:tbl>
              <a:tblPr/>
              <a:tblGrid>
                <a:gridCol w="668594"/>
                <a:gridCol w="907661"/>
                <a:gridCol w="668594"/>
                <a:gridCol w="765116"/>
                <a:gridCol w="842843"/>
                <a:gridCol w="729465"/>
                <a:gridCol w="791110"/>
                <a:gridCol w="667821"/>
                <a:gridCol w="811658"/>
                <a:gridCol w="750014"/>
                <a:gridCol w="770561"/>
                <a:gridCol w="626464"/>
                <a:gridCol w="729726"/>
              </a:tblGrid>
              <a:tr h="281662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Sr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No.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District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Village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Popula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tion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House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-hold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To be constructed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Estimated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Cost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(mil -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kyats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Regional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83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33/11/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6.6 kV </a:t>
                      </a: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6.6/0.4 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11/0.4 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33/0.4 kV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Tr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)</a:t>
                      </a: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212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400 V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Line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(mile)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Estimated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Cost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(mil -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Kyats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</a:tr>
              <a:tr h="7432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Mile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(kVA)</a:t>
                      </a: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Material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Labour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kumimoji="0" lang="my-MM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Southern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District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105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72726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17234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116.5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18335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105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3626.63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775.02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4401.65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106.24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3374.59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</a:tr>
              <a:tr h="6400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y-MM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‌</a:t>
                      </a: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Northern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District</a:t>
                      </a:r>
                    </a:p>
                  </a:txBody>
                  <a:tcPr marL="7655" marR="7655" marT="706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131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47366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10570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156.24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169.35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131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4944.64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604.63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5549.27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99.26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3168.85</a:t>
                      </a:r>
                      <a:endParaRPr kumimoji="0" lang="my-MM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</a:tr>
              <a:tr h="640080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Yangon Total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236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120092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27804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274.75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35220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236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8022.42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1905.81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9938.23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205.50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anose="020B0604030504040204" pitchFamily="34" charset="0"/>
                        </a:rPr>
                        <a:t>6543.44</a:t>
                      </a:r>
                      <a:endParaRPr kumimoji="0" lang="my-MM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anose="020B0604030504040204" pitchFamily="34" charset="0"/>
                      </a:endParaRPr>
                    </a:p>
                  </a:txBody>
                  <a:tcPr marL="7655" marR="7655" marT="706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FBB59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95300" y="152403"/>
            <a:ext cx="8997950" cy="769441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14400" fontAlgn="ctr"/>
            <a:r>
              <a:rPr lang="en-US" sz="2200" b="1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Yangon Division</a:t>
            </a:r>
          </a:p>
          <a:p>
            <a:pPr algn="ctr" defTabSz="914400" fontAlgn="ctr"/>
            <a:r>
              <a:rPr lang="en-US" sz="2200" b="1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</p:spTree>
    <p:extLst>
      <p:ext uri="{BB962C8B-B14F-4D97-AF65-F5344CB8AC3E}">
        <p14:creationId xmlns:p14="http://schemas.microsoft.com/office/powerpoint/2010/main" xmlns="" val="12074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90989364"/>
              </p:ext>
            </p:extLst>
          </p:nvPr>
        </p:nvGraphicFramePr>
        <p:xfrm>
          <a:off x="204720" y="423082"/>
          <a:ext cx="9539783" cy="5801887"/>
        </p:xfrm>
        <a:graphic>
          <a:graphicData uri="http://schemas.openxmlformats.org/drawingml/2006/table">
            <a:tbl>
              <a:tblPr/>
              <a:tblGrid>
                <a:gridCol w="388454"/>
                <a:gridCol w="1605611"/>
                <a:gridCol w="492041"/>
                <a:gridCol w="611815"/>
                <a:gridCol w="492041"/>
                <a:gridCol w="595630"/>
                <a:gridCol w="492041"/>
                <a:gridCol w="492041"/>
                <a:gridCol w="517939"/>
                <a:gridCol w="492041"/>
                <a:gridCol w="611815"/>
                <a:gridCol w="647423"/>
                <a:gridCol w="867548"/>
                <a:gridCol w="1233343"/>
              </a:tblGrid>
              <a:tr h="583846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6714" marR="6714" marT="6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07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190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 with Tension Fitting (Set)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88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390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885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574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258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180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172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2595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38.67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(88)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(390)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(885)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(574)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(258)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(180)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(172)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46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P.G Clamp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192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467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322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149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90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86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1418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2.84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(192)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(467)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(322)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(149)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(44)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(90)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(86)</a:t>
                      </a:r>
                    </a:p>
                  </a:txBody>
                  <a:tcPr marL="6714" marR="6714" marT="6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7980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2694331"/>
              </p:ext>
            </p:extLst>
          </p:nvPr>
        </p:nvGraphicFramePr>
        <p:xfrm>
          <a:off x="191069" y="327546"/>
          <a:ext cx="9512488" cy="5025300"/>
        </p:xfrm>
        <a:graphic>
          <a:graphicData uri="http://schemas.openxmlformats.org/drawingml/2006/table">
            <a:tbl>
              <a:tblPr/>
              <a:tblGrid>
                <a:gridCol w="387342"/>
                <a:gridCol w="1601017"/>
                <a:gridCol w="490634"/>
                <a:gridCol w="610064"/>
                <a:gridCol w="490634"/>
                <a:gridCol w="593925"/>
                <a:gridCol w="490634"/>
                <a:gridCol w="490634"/>
                <a:gridCol w="516457"/>
                <a:gridCol w="490634"/>
                <a:gridCol w="610064"/>
                <a:gridCol w="645571"/>
                <a:gridCol w="865065"/>
                <a:gridCol w="1229813"/>
              </a:tblGrid>
              <a:tr h="727260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7710" marR="7710" marT="77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Bimetal Clamp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0.24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(12)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(22)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Channel Iron 2.5"x5"x2.5"x10' (Nos)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92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157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329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32.9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 Yan (92)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 Gwa (80)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 Tay (157)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Channel Iron 2"x4"x2"x20' (Nos)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260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591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385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199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1760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140.8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(260)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(591)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(385)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(199)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(120)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(114)</a:t>
                      </a:r>
                    </a:p>
                  </a:txBody>
                  <a:tcPr marL="7710" marR="7710" marT="77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77311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7695322"/>
              </p:ext>
            </p:extLst>
          </p:nvPr>
        </p:nvGraphicFramePr>
        <p:xfrm>
          <a:off x="218364" y="354844"/>
          <a:ext cx="9444250" cy="6129157"/>
        </p:xfrm>
        <a:graphic>
          <a:graphicData uri="http://schemas.openxmlformats.org/drawingml/2006/table">
            <a:tbl>
              <a:tblPr/>
              <a:tblGrid>
                <a:gridCol w="384564"/>
                <a:gridCol w="1589530"/>
                <a:gridCol w="487115"/>
                <a:gridCol w="605687"/>
                <a:gridCol w="487115"/>
                <a:gridCol w="589665"/>
                <a:gridCol w="487115"/>
                <a:gridCol w="487115"/>
                <a:gridCol w="512752"/>
                <a:gridCol w="487115"/>
                <a:gridCol w="605687"/>
                <a:gridCol w="640939"/>
                <a:gridCol w="858860"/>
                <a:gridCol w="1220991"/>
              </a:tblGrid>
              <a:tr h="561916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6627" marR="6627" marT="66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21371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Angle Iron 2"x2"x20' (Nos)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56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245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595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393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191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62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113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1794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80.73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(56)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(245)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(595)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(393)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(191)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(62)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(113)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(109)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68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Back Clamp (Nos)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168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748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1787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1190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92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570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157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345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327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5384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21.54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(168)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(748)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(1787)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(1190)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(92)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(570)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(157)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(345)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(327)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9729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37735571"/>
              </p:ext>
            </p:extLst>
          </p:nvPr>
        </p:nvGraphicFramePr>
        <p:xfrm>
          <a:off x="259308" y="245661"/>
          <a:ext cx="9403305" cy="6476131"/>
        </p:xfrm>
        <a:graphic>
          <a:graphicData uri="http://schemas.openxmlformats.org/drawingml/2006/table">
            <a:tbl>
              <a:tblPr/>
              <a:tblGrid>
                <a:gridCol w="382897"/>
                <a:gridCol w="1582640"/>
                <a:gridCol w="485002"/>
                <a:gridCol w="603062"/>
                <a:gridCol w="485002"/>
                <a:gridCol w="587109"/>
                <a:gridCol w="485002"/>
                <a:gridCol w="485002"/>
                <a:gridCol w="510529"/>
                <a:gridCol w="485002"/>
                <a:gridCol w="603062"/>
                <a:gridCol w="638162"/>
                <a:gridCol w="855136"/>
                <a:gridCol w="1215698"/>
              </a:tblGrid>
              <a:tr h="565235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6847" marR="6847" marT="68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76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23194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Half Clamp (Pair)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285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1268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3030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1987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156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967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264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585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555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9097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40.94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(285)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(1268)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(3030)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(1987)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(156)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(967)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(264)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(585)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(555)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94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Stay Rod (Set)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260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623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415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199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56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1878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131.46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(260)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(623)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(415)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(199)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(56)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(120)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(114)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8954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35417975"/>
              </p:ext>
            </p:extLst>
          </p:nvPr>
        </p:nvGraphicFramePr>
        <p:xfrm>
          <a:off x="191070" y="696029"/>
          <a:ext cx="9512491" cy="5349922"/>
        </p:xfrm>
        <a:graphic>
          <a:graphicData uri="http://schemas.openxmlformats.org/drawingml/2006/table">
            <a:tbl>
              <a:tblPr/>
              <a:tblGrid>
                <a:gridCol w="387342"/>
                <a:gridCol w="1601016"/>
                <a:gridCol w="490635"/>
                <a:gridCol w="610064"/>
                <a:gridCol w="490635"/>
                <a:gridCol w="593925"/>
                <a:gridCol w="490635"/>
                <a:gridCol w="490635"/>
                <a:gridCol w="516456"/>
                <a:gridCol w="490635"/>
                <a:gridCol w="610064"/>
                <a:gridCol w="645571"/>
                <a:gridCol w="865065"/>
                <a:gridCol w="1229813"/>
              </a:tblGrid>
              <a:tr h="697319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to be Transported to Each Township in Southern District</a:t>
                      </a:r>
                    </a:p>
                  </a:txBody>
                  <a:tcPr marL="9085" marR="9085" marT="90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8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Sr. 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Tan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Yan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tities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b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Amount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(Township)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27664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Loop Insulator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260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623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415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199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56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120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114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1878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1.2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(59)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Tan (260)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Yan (623)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Gwa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(415)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(32)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(199)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(56)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(120)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Khoke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(144)</a:t>
                      </a:r>
                    </a:p>
                  </a:txBody>
                  <a:tcPr marL="9085" marR="9085" marT="90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0613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1487088"/>
              </p:ext>
            </p:extLst>
          </p:nvPr>
        </p:nvGraphicFramePr>
        <p:xfrm>
          <a:off x="330200" y="304800"/>
          <a:ext cx="9245600" cy="631203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48713"/>
                <a:gridCol w="1335372"/>
                <a:gridCol w="1449241"/>
                <a:gridCol w="1142829"/>
                <a:gridCol w="1142829"/>
                <a:gridCol w="2202844"/>
                <a:gridCol w="1523772"/>
              </a:tblGrid>
              <a:tr h="590905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GB" sz="22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Transported to Northern District Office</a:t>
                      </a:r>
                      <a:endParaRPr lang="en-GB" sz="2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58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Amount</a:t>
                      </a:r>
                    </a:p>
                    <a:p>
                      <a:pPr algn="ctr" rtl="0" fontAlgn="ctr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 Site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solidFill>
                      <a:srgbClr val="B9CDE5"/>
                    </a:solidFill>
                  </a:tcPr>
                </a:tc>
              </a:tr>
              <a:tr h="249773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400" b="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Hlaingtharyar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11/0.4kV,315kVA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Hlaingtharyar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noFill/>
                  </a:tcPr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400" b="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Hlegue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Hlegue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noFill/>
                  </a:tcPr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795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30424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en-GB" sz="1400" b="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Hmawbi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33/0.4kV,200kVA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33/11kV 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Kan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Substation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>
                    <a:noFill/>
                  </a:tcPr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 M Concrete Pole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1920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Pin Insulator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Disc Insulator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5040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1440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10560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97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 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278080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795" marR="3795" marT="350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939503"/>
              </p:ext>
            </p:extLst>
          </p:nvPr>
        </p:nvGraphicFramePr>
        <p:xfrm>
          <a:off x="495300" y="-55997"/>
          <a:ext cx="8915399" cy="69075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1009"/>
                <a:gridCol w="1281863"/>
                <a:gridCol w="1391168"/>
                <a:gridCol w="1097035"/>
                <a:gridCol w="1097035"/>
                <a:gridCol w="1430989"/>
                <a:gridCol w="2146300"/>
              </a:tblGrid>
              <a:tr h="370015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Transported to Northern District Office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Amount</a:t>
                      </a: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 Site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solidFill>
                      <a:srgbClr val="B9CDE5"/>
                    </a:solidFill>
                  </a:tcPr>
                </a:tc>
              </a:tr>
              <a:tr h="206868"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Taikkyi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33/0.4kV,100kVA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33/11kV 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Taikkyi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Substation&amp; Joe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Phyu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Village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noFill/>
                  </a:tcPr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 Pole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1257 Pole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 No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 No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3423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685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3376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 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176854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Htantabin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11/0.4kV,315kVA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Htantabin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Tar Zone, 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Nyaung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Done 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Road and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Kyu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Taw Zone, 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Myoe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Chaung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Street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noFill/>
                  </a:tcPr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1067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2640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42592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Phaungyi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33/0.4kV,160kVA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33/11kV </a:t>
                      </a:r>
                      <a:b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Myoe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Yone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Substation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>
                    <a:noFill/>
                  </a:tcPr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2498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6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2831" marR="2831" marT="261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1931675"/>
              </p:ext>
            </p:extLst>
          </p:nvPr>
        </p:nvGraphicFramePr>
        <p:xfrm>
          <a:off x="247651" y="203522"/>
          <a:ext cx="9493248" cy="627348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50159"/>
                <a:gridCol w="1225119"/>
                <a:gridCol w="1905509"/>
                <a:gridCol w="1165838"/>
                <a:gridCol w="749467"/>
                <a:gridCol w="1832030"/>
                <a:gridCol w="2165126"/>
              </a:tblGrid>
              <a:tr h="382003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GB" sz="22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Transported to Northern District Office</a:t>
                      </a:r>
                      <a:endParaRPr lang="en-GB" sz="2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49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Amount</a:t>
                      </a:r>
                    </a:p>
                    <a:p>
                      <a:pPr algn="ctr" rtl="0" fontAlgn="ctr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 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 Site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solidFill>
                      <a:srgbClr val="B9CDE5"/>
                    </a:solidFill>
                  </a:tcPr>
                </a:tc>
              </a:tr>
              <a:tr h="309525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Okkan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33/0.4kV,200kVA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Bayint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Naung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Quarter </a:t>
                      </a:r>
                      <a:endParaRPr lang="en-GB" sz="1400" u="none" strike="noStrike" dirty="0" smtClean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and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Bogyoke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Aung San Quarter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noFill/>
                  </a:tcPr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33/0.4kV,100kVA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18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1359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1502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 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765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2058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573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24288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31680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Indine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Indine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>
                    <a:noFill/>
                  </a:tcPr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18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4400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438" marR="4438" marT="409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77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9581252"/>
              </p:ext>
            </p:extLst>
          </p:nvPr>
        </p:nvGraphicFramePr>
        <p:xfrm>
          <a:off x="412750" y="230018"/>
          <a:ext cx="9163050" cy="637760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84094"/>
                <a:gridCol w="1317469"/>
                <a:gridCol w="1546475"/>
                <a:gridCol w="1145381"/>
                <a:gridCol w="992972"/>
                <a:gridCol w="1914534"/>
                <a:gridCol w="1762125"/>
              </a:tblGrid>
              <a:tr h="609602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GB" sz="22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Main Material List Transported to Northern District Office</a:t>
                      </a:r>
                      <a:endParaRPr lang="en-GB" sz="22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47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Amount</a:t>
                      </a:r>
                    </a:p>
                    <a:p>
                      <a:pPr algn="ctr" rtl="0" fontAlgn="ctr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 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 Site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solidFill>
                      <a:srgbClr val="B9CDE5"/>
                    </a:solidFill>
                  </a:tcPr>
                </a:tc>
              </a:tr>
              <a:tr h="352881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Darbain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11/0.4kV,315kVA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Darbain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Office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noFill/>
                  </a:tcPr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11/0.4kV,160kVA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20821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rowSpan="8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Aphauk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11/0.4kV,315kVA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At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Aphuak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 Office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>
                    <a:noFill/>
                  </a:tcPr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11/0.4kV,200kVA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11/0.4kV,100kVA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11/0.4kV,50kVA 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 M Concrete 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Pole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Pin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1677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Disc Insulator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456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28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11kV Conductor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23760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5097" marR="5097" marT="470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361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343D-7616-44E2-97B0-31793D35683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9325204"/>
              </p:ext>
            </p:extLst>
          </p:nvPr>
        </p:nvGraphicFramePr>
        <p:xfrm>
          <a:off x="1651026" y="990612"/>
          <a:ext cx="7016749" cy="532597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7598"/>
                <a:gridCol w="2770716"/>
                <a:gridCol w="3378435"/>
              </a:tblGrid>
              <a:tr h="97543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Sr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No.</a:t>
                      </a:r>
                      <a:endParaRPr lang="th-TH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Township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Name</a:t>
                      </a:r>
                      <a:endParaRPr lang="th-TH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No.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Villages</a:t>
                      </a:r>
                    </a:p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Need to electrified</a:t>
                      </a:r>
                      <a:endParaRPr lang="th-TH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Than </a:t>
                      </a:r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Lyin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84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Kyauk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Tan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11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Kha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Yan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32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Thone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Gwa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31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TaDa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Dala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11</a:t>
                      </a:r>
                      <a:endParaRPr lang="th-TH" sz="1800" b="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Twun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Tay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th-TH" sz="1800" b="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8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Kaw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Hmu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9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Lat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Khoke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Kone</a:t>
                      </a:r>
                      <a:r>
                        <a:rPr lang="en-US" sz="1800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9</a:t>
                      </a:r>
                      <a:endParaRPr lang="th-TH" sz="1800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endParaRPr lang="th-TH" sz="1800" b="1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  <a:r>
                        <a:rPr lang="en-US" sz="1800" b="1" baseline="0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 Villages</a:t>
                      </a:r>
                      <a:endParaRPr lang="th-TH" sz="1800" b="1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Myanmar2" pitchFamily="34" charset="0"/>
                          <a:ea typeface="Myanmar3" pitchFamily="18" charset="0"/>
                          <a:cs typeface="Myanmar3" pitchFamily="18" charset="0"/>
                        </a:rPr>
                        <a:t>105</a:t>
                      </a:r>
                      <a:endParaRPr lang="th-TH" sz="1800" b="1" dirty="0">
                        <a:latin typeface="Myanmar2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47650" y="224135"/>
            <a:ext cx="9410700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14400"/>
            <a:r>
              <a:rPr lang="en-US" sz="2400" b="1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Priority  Electrification Project List for  Southern District </a:t>
            </a:r>
            <a:endParaRPr lang="en-US" sz="2400" b="1" dirty="0">
              <a:solidFill>
                <a:schemeClr val="tx1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55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5487374"/>
              </p:ext>
            </p:extLst>
          </p:nvPr>
        </p:nvGraphicFramePr>
        <p:xfrm>
          <a:off x="1651026" y="928966"/>
          <a:ext cx="7016749" cy="572622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7598"/>
                <a:gridCol w="2770716"/>
                <a:gridCol w="3378435"/>
              </a:tblGrid>
              <a:tr h="97543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Sr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Myanmar2.1" pitchFamily="34" charset="0"/>
                        <a:ea typeface="Myanmar3" pitchFamily="18" charset="0"/>
                        <a:cs typeface="Myanmar2.1" pitchFamily="34" charset="0"/>
                      </a:endParaRP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No.</a:t>
                      </a:r>
                      <a:endParaRPr lang="th-TH" sz="1800" dirty="0">
                        <a:solidFill>
                          <a:schemeClr val="tx1"/>
                        </a:solidFill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Township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Name</a:t>
                      </a:r>
                      <a:endParaRPr lang="th-TH" sz="1800" dirty="0">
                        <a:solidFill>
                          <a:schemeClr val="tx1"/>
                        </a:solidFill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No.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Villages</a:t>
                      </a:r>
                    </a:p>
                    <a:p>
                      <a:pPr algn="ctr"/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Need to electrified</a:t>
                      </a:r>
                      <a:endParaRPr lang="th-TH" sz="1800" dirty="0">
                        <a:solidFill>
                          <a:schemeClr val="tx1"/>
                        </a:solidFill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Hlaing</a:t>
                      </a:r>
                      <a:r>
                        <a:rPr lang="en-US" sz="1800" baseline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Thayar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84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2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Hlegue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5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3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Mhaw</a:t>
                      </a:r>
                      <a:r>
                        <a:rPr lang="en-US" sz="1800" baseline="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bi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26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4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Taikkyi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37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5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Htantapin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11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6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Phaung</a:t>
                      </a:r>
                      <a:r>
                        <a:rPr lang="en-US" sz="1800" baseline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gyi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5</a:t>
                      </a:r>
                      <a:endParaRPr lang="th-TH" sz="1800" b="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7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Oakkan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25</a:t>
                      </a:r>
                      <a:endParaRPr lang="th-TH" sz="1800" b="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7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8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Inn</a:t>
                      </a:r>
                      <a:r>
                        <a:rPr lang="en-US" sz="1800" baseline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dine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2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9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Dar</a:t>
                      </a:r>
                      <a:r>
                        <a:rPr lang="en-US" sz="1800" baseline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pane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4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2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10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Aphyauk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15</a:t>
                      </a:r>
                      <a:endParaRPr lang="th-TH" sz="1800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endParaRPr lang="th-TH" sz="1800" b="1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Total</a:t>
                      </a:r>
                      <a:r>
                        <a:rPr lang="en-US" sz="1800" b="1" baseline="0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 Villages</a:t>
                      </a:r>
                      <a:endParaRPr lang="th-TH" sz="1800" b="1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Myanmar2.1" pitchFamily="34" charset="0"/>
                          <a:ea typeface="Myanmar3" pitchFamily="18" charset="0"/>
                          <a:cs typeface="Myanmar2.1" pitchFamily="34" charset="0"/>
                        </a:rPr>
                        <a:t>131</a:t>
                      </a:r>
                      <a:endParaRPr lang="th-TH" sz="1800" b="1" dirty="0">
                        <a:latin typeface="Myanmar2.1" pitchFamily="34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99060" marR="9906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47650" y="224135"/>
            <a:ext cx="9410700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14400"/>
            <a:r>
              <a:rPr lang="en-US" sz="2400" b="1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Priority  Electrification Project List for  Northern District </a:t>
            </a:r>
            <a:endParaRPr lang="en-US" sz="2400" b="1" dirty="0">
              <a:solidFill>
                <a:schemeClr val="tx1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1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1865427"/>
              </p:ext>
            </p:extLst>
          </p:nvPr>
        </p:nvGraphicFramePr>
        <p:xfrm>
          <a:off x="229184" y="122833"/>
          <a:ext cx="9446350" cy="6027573"/>
        </p:xfrm>
        <a:graphic>
          <a:graphicData uri="http://schemas.openxmlformats.org/drawingml/2006/table">
            <a:tbl>
              <a:tblPr/>
              <a:tblGrid>
                <a:gridCol w="310181"/>
                <a:gridCol w="731520"/>
                <a:gridCol w="542817"/>
                <a:gridCol w="494350"/>
                <a:gridCol w="439423"/>
                <a:gridCol w="465271"/>
                <a:gridCol w="365760"/>
                <a:gridCol w="581589"/>
                <a:gridCol w="562203"/>
                <a:gridCol w="457200"/>
                <a:gridCol w="548640"/>
                <a:gridCol w="365760"/>
                <a:gridCol w="581589"/>
                <a:gridCol w="533124"/>
                <a:gridCol w="474963"/>
                <a:gridCol w="640080"/>
                <a:gridCol w="620360"/>
                <a:gridCol w="731520"/>
              </a:tblGrid>
              <a:tr h="749922"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Detailed Electrification Plan For Yangon Electricity Supply Corporation(</a:t>
                      </a:r>
                      <a:r>
                        <a:rPr lang="en-US" sz="2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Southren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District)</a:t>
                      </a:r>
                      <a:b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Within 2 Miles from Existing 11/6.6kV Distribution Line</a:t>
                      </a:r>
                    </a:p>
                  </a:txBody>
                  <a:tcPr marL="7541" marR="7541" marT="75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8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of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Vllage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Electrif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ied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No.of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Houses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 by Regional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6.6/11 kV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11(or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 6.6/0.4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kV Transformer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 V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Lines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487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ction 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  KVA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No.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Constru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ThanLyin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2929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3.65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64.82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11.97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76.8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30.86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33.9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110.8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101.15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KyaukTan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1587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1761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8088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16.3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300.95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247.26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548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2540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157.27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720.8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63.22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KhaYan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4559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5061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21077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38.8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741.31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125.67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867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4985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403.15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451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1318.2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1232.81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ThoneGwa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4354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4837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19438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25.4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486.45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86.45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5070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410.39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35.3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1018.4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16.28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514.61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TaDA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1001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37.04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29.64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66.7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13.65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15.2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81.4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10.17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353.1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Dala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1222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1351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6445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12.4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230.02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71.34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2430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153.71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471.7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TwunTay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398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1636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3.37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99.48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12.78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500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55.21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59.7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172.1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2.09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66.07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KawHmu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1345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1494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5784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138.9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28.99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62.77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70.3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238.3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6.6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208.64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LatKhoke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Kone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1529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1697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6128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7.1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131.5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14.62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1180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9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109.15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268.9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8.3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262.38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6400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15526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17234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72526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116.5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2229.8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628.7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2858.5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18335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105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1395.8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146.3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1542.1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4400.6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87.64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2801.98</a:t>
                      </a:r>
                    </a:p>
                  </a:txBody>
                  <a:tcPr marL="7541" marR="7541" marT="7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312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41111198"/>
              </p:ext>
            </p:extLst>
          </p:nvPr>
        </p:nvGraphicFramePr>
        <p:xfrm>
          <a:off x="495302" y="685839"/>
          <a:ext cx="9163048" cy="5111636"/>
        </p:xfrm>
        <a:graphic>
          <a:graphicData uri="http://schemas.openxmlformats.org/drawingml/2006/table">
            <a:tbl>
              <a:tblPr/>
              <a:tblGrid>
                <a:gridCol w="319251"/>
                <a:gridCol w="753899"/>
                <a:gridCol w="534356"/>
                <a:gridCol w="521072"/>
                <a:gridCol w="694762"/>
                <a:gridCol w="1042144"/>
                <a:gridCol w="1042144"/>
                <a:gridCol w="694762"/>
                <a:gridCol w="434227"/>
                <a:gridCol w="434227"/>
                <a:gridCol w="868453"/>
                <a:gridCol w="1042144"/>
                <a:gridCol w="781607"/>
              </a:tblGrid>
              <a:tr h="505963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District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House</a:t>
                      </a:r>
                      <a:b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hold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Popu</a:t>
                      </a:r>
                      <a:b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</a:br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lation 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 be constructed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034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Cost for 11 kV Line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11/0.4 kV Transformer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620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mile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Material Purchase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Construction Cost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Total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KVA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Material Purchase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Construction Cost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Total 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202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Northern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8696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38156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2.5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46.309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7.146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53.455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50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25.055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2.619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27.673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5202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86.748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1606.870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247.964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1854.834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100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76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828.833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66.337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895.170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202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1.9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35.195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5.431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40.626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160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13.646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0.873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14.518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202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25.04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463.827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71.575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535.402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200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18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245.618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15.711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261.330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96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 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11.13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206.166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31.814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237.980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315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7</a:t>
                      </a: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92.582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6.110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114.122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79664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127.318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2358.367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363.93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2722.297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1205.734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91.650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/>
                        </a:rPr>
                        <a:t>1297.384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6466" marR="6466" marT="5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3161" y="4282"/>
            <a:ext cx="9164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ctr"/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Detailed Electrification Plan for 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Northern District</a:t>
            </a:r>
            <a:endParaRPr lang="en-US" sz="2200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defTabSz="914400" fontAlgn="ctr"/>
            <a:r>
              <a:rPr lang="en-US" sz="2200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  <a:p>
            <a:pPr defTabSz="914400"/>
            <a:endParaRPr lang="en-GB" sz="22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83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5534" y="119920"/>
            <a:ext cx="9651156" cy="6721522"/>
            <a:chOff x="342900" y="0"/>
            <a:chExt cx="9218613" cy="676751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0"/>
              <a:ext cx="9218613" cy="6767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750" t="9664" r="30736" b="77575"/>
            <a:stretch/>
          </p:blipFill>
          <p:spPr bwMode="auto">
            <a:xfrm>
              <a:off x="1435100" y="215899"/>
              <a:ext cx="6400800" cy="863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31800" y="148678"/>
              <a:ext cx="8907328" cy="774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Electrification Plan for Villages of </a:t>
              </a:r>
              <a:r>
                <a:rPr lang="en-US" sz="2200" b="1" dirty="0" err="1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Sourthern</a:t>
              </a:r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 District Territory</a:t>
              </a:r>
            </a:p>
            <a:p>
              <a:pPr algn="ctr"/>
              <a:r>
                <a:rPr lang="en-US" sz="2200" b="1" dirty="0" smtClean="0">
                  <a:latin typeface="Myanmar2" pitchFamily="34" charset="0"/>
                  <a:ea typeface="Myanmar3" pitchFamily="18" charset="0"/>
                  <a:cs typeface="Myanmar2" pitchFamily="34" charset="0"/>
                </a:rPr>
                <a:t>(Within 2 miles from Existing (33/11/6.6)kV Distribution Line)</a:t>
              </a:r>
              <a:endParaRPr lang="en-US" sz="2200" b="1" dirty="0">
                <a:latin typeface="Myanmar2" pitchFamily="34" charset="0"/>
                <a:ea typeface="Myanmar3" pitchFamily="18" charset="0"/>
                <a:cs typeface="Myanmar2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4942" t="86402" r="49250" b="4017"/>
            <a:stretch/>
          </p:blipFill>
          <p:spPr bwMode="auto">
            <a:xfrm>
              <a:off x="5298046" y="4694359"/>
              <a:ext cx="4026307" cy="180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5947315" y="4132145"/>
            <a:ext cx="3551135" cy="8925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Sourthern</a:t>
            </a:r>
            <a:r>
              <a:rPr lang="en-US" sz="13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District </a:t>
            </a:r>
          </a:p>
          <a:p>
            <a:r>
              <a:rPr lang="en-US" sz="13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-    105 </a:t>
            </a:r>
            <a:r>
              <a:rPr lang="en-US" sz="13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300" b="1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3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300" b="1" dirty="0">
                <a:latin typeface="Myanmar3" pitchFamily="18" charset="0"/>
                <a:ea typeface="Myanmar3" pitchFamily="18" charset="0"/>
                <a:cs typeface="Myanmar3" pitchFamily="18" charset="0"/>
              </a:rPr>
              <a:t>of       </a:t>
            </a:r>
            <a:r>
              <a:rPr lang="en-US" sz="13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- 17234 </a:t>
            </a:r>
            <a:r>
              <a:rPr lang="en-US" sz="1300" b="1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300" b="1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3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-   4388.96 (Mil kyats)</a:t>
            </a:r>
            <a:endParaRPr lang="en-US" sz="13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47275" y="5123338"/>
            <a:ext cx="3505200" cy="144780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300" b="1" dirty="0" smtClean="0"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latin typeface="Myanmar2" pitchFamily="34" charset="0"/>
                <a:cs typeface="Myanmar2" pitchFamily="34" charset="0"/>
              </a:rPr>
              <a:t>33 &amp;11 kV Distribution Line 116.5miles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latin typeface="Myanmar2" pitchFamily="34" charset="0"/>
                <a:cs typeface="Myanmar2" pitchFamily="34" charset="0"/>
              </a:rPr>
              <a:t>33-11/0.4 kV Distribution Transformer 105Nos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latin typeface="Myanmar2" pitchFamily="34" charset="0"/>
                <a:cs typeface="Myanmar2" pitchFamily="34" charset="0"/>
              </a:rPr>
              <a:t>33/11kV Main Transformer  3 </a:t>
            </a:r>
            <a:r>
              <a:rPr lang="en-US" sz="1300" b="1" dirty="0" err="1" smtClean="0">
                <a:latin typeface="Myanmar2" pitchFamily="34" charset="0"/>
                <a:cs typeface="Myanmar2" pitchFamily="34" charset="0"/>
              </a:rPr>
              <a:t>Nos</a:t>
            </a:r>
            <a:r>
              <a:rPr lang="en-US" sz="1300" b="1" dirty="0" smtClean="0">
                <a:latin typeface="Myanmar2" pitchFamily="34" charset="0"/>
                <a:cs typeface="Myanmar2" pitchFamily="34" charset="0"/>
              </a:rPr>
              <a:t> (5)MVA Each</a:t>
            </a:r>
            <a:endParaRPr lang="en-US" sz="1300" b="1" dirty="0"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300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0232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25"/>
            <a:ext cx="9905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Electrification Plan for Villages of Northern District</a:t>
            </a:r>
          </a:p>
          <a:p>
            <a:pPr algn="ctr" defTabSz="914400"/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(</a:t>
            </a:r>
            <a:r>
              <a:rPr lang="en-US" sz="2200" b="1" dirty="0" err="1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Winthin</a:t>
            </a:r>
            <a:r>
              <a:rPr lang="en-US" sz="2200" b="1" dirty="0" smtClean="0">
                <a:solidFill>
                  <a:prstClr val="black"/>
                </a:solidFill>
                <a:latin typeface="Myanmar2" pitchFamily="34" charset="0"/>
                <a:cs typeface="Myanmar2" pitchFamily="34" charset="0"/>
              </a:rPr>
              <a:t> 2 Miles from Existing 11 kV Distribution Line)</a:t>
            </a:r>
            <a:endParaRPr lang="en-GB" sz="2200" b="1" dirty="0">
              <a:solidFill>
                <a:prstClr val="black"/>
              </a:solidFill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4630" y="1037230"/>
            <a:ext cx="5379303" cy="503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284095" y="3827916"/>
            <a:ext cx="2610491" cy="1247539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 anchor="ctr">
            <a:no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13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Northern District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3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No.  of Villages  -   131 Nos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3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Household          -   10570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13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 Estimated Cost  -   5549.27  (</a:t>
            </a:r>
            <a:r>
              <a:rPr lang="en-US" sz="1300" b="1" dirty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mil kyats</a:t>
            </a:r>
            <a:r>
              <a:rPr lang="en-US" sz="1300" b="1" dirty="0" smtClean="0"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389415" y="5247812"/>
            <a:ext cx="2505181" cy="1317379"/>
          </a:xfrm>
          <a:prstGeom prst="rect">
            <a:avLst/>
          </a:prstGeom>
          <a:solidFill>
            <a:srgbClr val="92D050"/>
          </a:solidFill>
        </p:spPr>
        <p:txBody>
          <a:bodyPr vert="horz" lIns="91431" tIns="45715" rIns="91431" bIns="45715" rtlCol="0">
            <a:normAutofit fontScale="70000" lnSpcReduction="20000"/>
          </a:bodyPr>
          <a:lstStyle/>
          <a:p>
            <a:pPr marL="285750" indent="-285750" defTabSz="914400">
              <a:spcBef>
                <a:spcPct val="20000"/>
              </a:spcBef>
              <a:defRPr/>
            </a:pPr>
            <a:r>
              <a:rPr lang="en-US" sz="1700" b="1" dirty="0" smtClean="0">
                <a:solidFill>
                  <a:srgbClr val="3333FF"/>
                </a:solidFill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To be Constructed</a:t>
            </a:r>
          </a:p>
          <a:p>
            <a:pPr marL="285750" indent="-285750" defTabSz="9144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700" b="1" dirty="0" smtClean="0">
                <a:solidFill>
                  <a:srgbClr val="3333FF"/>
                </a:solidFill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11 kV Distribution Line 127.318miles</a:t>
            </a:r>
          </a:p>
          <a:p>
            <a:pPr marL="285750" indent="-285750" defTabSz="9144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700" b="1" dirty="0" smtClean="0">
                <a:solidFill>
                  <a:srgbClr val="3333FF"/>
                </a:solidFill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11/0.4 kV Distribution Transformer 105Nos</a:t>
            </a:r>
          </a:p>
          <a:p>
            <a:pPr marL="285750" indent="-285750" defTabSz="9144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700" b="1" dirty="0" smtClean="0">
                <a:solidFill>
                  <a:srgbClr val="3333FF"/>
                </a:solidFill>
                <a:latin typeface="Myanmar3" panose="02020603050405020304" pitchFamily="18" charset="0"/>
                <a:ea typeface="Myanmar3" panose="02020603050405020304" pitchFamily="18" charset="0"/>
                <a:cs typeface="Myanmar3" panose="02020603050405020304" pitchFamily="18" charset="0"/>
              </a:rPr>
              <a:t>33/11kV Main Transformer  3 Nos (10+10+5)MVA</a:t>
            </a:r>
            <a:endParaRPr lang="en-US" sz="1700" b="1" dirty="0">
              <a:solidFill>
                <a:srgbClr val="3333FF"/>
              </a:solidFill>
              <a:latin typeface="Myanmar3" panose="02020603050405020304" pitchFamily="18" charset="0"/>
              <a:ea typeface="Myanmar3" panose="02020603050405020304" pitchFamily="18" charset="0"/>
              <a:cs typeface="Myanmar3" panose="02020603050405020304" pitchFamily="18" charset="0"/>
            </a:endParaRPr>
          </a:p>
          <a:p>
            <a:pPr defTabSz="914400"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3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405" y="-558137"/>
            <a:ext cx="9651156" cy="6779117"/>
            <a:chOff x="342901" y="174101"/>
            <a:chExt cx="8981454" cy="6593411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1" y="174101"/>
              <a:ext cx="8981454" cy="6593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750" t="9664" r="30736" b="77575"/>
            <a:stretch/>
          </p:blipFill>
          <p:spPr bwMode="auto">
            <a:xfrm>
              <a:off x="1435100" y="215899"/>
              <a:ext cx="6400800" cy="863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31800" y="195914"/>
              <a:ext cx="8752155" cy="74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Electrification Plan for Villages of </a:t>
              </a:r>
              <a:r>
                <a:rPr lang="en-US" sz="2200" b="1" dirty="0" err="1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Sourthern</a:t>
              </a:r>
              <a:r>
                <a:rPr lang="en-US" sz="2200" b="1" dirty="0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 District Territory</a:t>
              </a:r>
            </a:p>
            <a:p>
              <a:pPr algn="ctr"/>
              <a:r>
                <a:rPr lang="en-US" sz="2200" b="1" dirty="0" smtClean="0">
                  <a:solidFill>
                    <a:prstClr val="black"/>
                  </a:solidFill>
                  <a:latin typeface="Myanmar2" pitchFamily="34" charset="0"/>
                  <a:ea typeface="Myanmar3" pitchFamily="18" charset="0"/>
                  <a:cs typeface="Myanmar2" pitchFamily="34" charset="0"/>
                </a:rPr>
                <a:t>(Within 2 miles from Existing (33/11/6.6)kV Distribution Line)</a:t>
              </a:r>
              <a:endParaRPr lang="en-US" sz="2200" b="1" dirty="0">
                <a:solidFill>
                  <a:prstClr val="black"/>
                </a:solidFill>
                <a:latin typeface="Myanmar2" pitchFamily="34" charset="0"/>
                <a:ea typeface="Myanmar3" pitchFamily="18" charset="0"/>
                <a:cs typeface="Myanmar2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4942" t="86402" r="49250" b="4017"/>
            <a:stretch/>
          </p:blipFill>
          <p:spPr bwMode="auto">
            <a:xfrm>
              <a:off x="4978315" y="4743947"/>
              <a:ext cx="4118552" cy="180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3318591" y="1079935"/>
            <a:ext cx="2105305" cy="9387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Than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Lyin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2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- 441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110.65 (Mil kyats)</a:t>
            </a:r>
            <a:endParaRPr lang="en-US" sz="11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922" y="5636483"/>
            <a:ext cx="2036771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Kyauk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Tan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11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- 1761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720.72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94299" y="1235224"/>
            <a:ext cx="2095626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Kha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Yan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32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- 5061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1318.1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453" y="4321129"/>
            <a:ext cx="1936969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Thone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Gwa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31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- 4837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1018.3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3360" y="5621482"/>
            <a:ext cx="1936969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TaDa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No. Villages       -   1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Household   </a:t>
            </a:r>
            <a:r>
              <a:rPr lang="en-US" sz="1100" dirty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of    </a:t>
            </a:r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- 150 </a:t>
            </a:r>
            <a:r>
              <a:rPr lang="en-US" sz="1100" dirty="0" err="1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100" dirty="0" smtClean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Estimated Cost   -   81.33 (Mil kyats</a:t>
            </a:r>
            <a:r>
              <a:rPr lang="en-US" sz="1300" dirty="0" smtClean="0">
                <a:solidFill>
                  <a:prstClr val="black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)</a:t>
            </a:r>
            <a:endParaRPr lang="en-US" sz="1300" dirty="0">
              <a:solidFill>
                <a:prstClr val="black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cxnSp>
        <p:nvCxnSpPr>
          <p:cNvPr id="7" name="Straight Arrow Connector 6"/>
          <p:cNvCxnSpPr>
            <a:stCxn id="8" idx="2"/>
          </p:cNvCxnSpPr>
          <p:nvPr/>
        </p:nvCxnSpPr>
        <p:spPr>
          <a:xfrm>
            <a:off x="4371239" y="2018654"/>
            <a:ext cx="83280" cy="116649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</p:cNvCxnSpPr>
          <p:nvPr/>
        </p:nvCxnSpPr>
        <p:spPr>
          <a:xfrm flipH="1" flipV="1">
            <a:off x="7020348" y="3431731"/>
            <a:ext cx="1081496" cy="218975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</p:cNvCxnSpPr>
          <p:nvPr/>
        </p:nvCxnSpPr>
        <p:spPr>
          <a:xfrm flipH="1" flipV="1">
            <a:off x="4869976" y="3653037"/>
            <a:ext cx="111332" cy="198344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1" idx="0"/>
          </p:cNvCxnSpPr>
          <p:nvPr/>
        </p:nvCxnSpPr>
        <p:spPr>
          <a:xfrm flipV="1">
            <a:off x="6363938" y="3113223"/>
            <a:ext cx="314345" cy="120790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6" name="Straight Arrow Connector 8195"/>
          <p:cNvCxnSpPr/>
          <p:nvPr/>
        </p:nvCxnSpPr>
        <p:spPr>
          <a:xfrm flipH="1">
            <a:off x="7233096" y="2204714"/>
            <a:ext cx="1309105" cy="11724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992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1588</TotalTime>
  <Words>2817</Words>
  <Application>Microsoft Office PowerPoint</Application>
  <PresentationFormat>A4 Paper (210x297 mm)</PresentationFormat>
  <Paragraphs>1706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Office Theme</vt:lpstr>
      <vt:lpstr>1_Office Theme</vt:lpstr>
      <vt:lpstr>11_Office Theme</vt:lpstr>
      <vt:lpstr>12_Office Theme</vt:lpstr>
      <vt:lpstr>13_Office Theme</vt:lpstr>
      <vt:lpstr>3_Office Theme</vt:lpstr>
      <vt:lpstr>4_Office Theme</vt:lpstr>
      <vt:lpstr>5_Office Theme</vt:lpstr>
      <vt:lpstr>6_Office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The additional electrification statement due to newly and replacement 33/11 kV substation and related power line for Yangon Region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YESB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Yangon (Southen)</dc:creator>
  <cp:lastModifiedBy>HP</cp:lastModifiedBy>
  <cp:revision>230</cp:revision>
  <cp:lastPrinted>2014-06-27T17:54:11Z</cp:lastPrinted>
  <dcterms:created xsi:type="dcterms:W3CDTF">2011-05-03T18:31:59Z</dcterms:created>
  <dcterms:modified xsi:type="dcterms:W3CDTF">2015-10-21T03:19:42Z</dcterms:modified>
</cp:coreProperties>
</file>